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6"/>
  </p:notesMasterIdLst>
  <p:sldIdLst>
    <p:sldId id="261" r:id="rId2"/>
    <p:sldId id="258" r:id="rId3"/>
    <p:sldId id="262" r:id="rId4"/>
    <p:sldId id="260" r:id="rId5"/>
  </p:sldIdLst>
  <p:sldSz cx="9144000" cy="6858000" type="screen4x3"/>
  <p:notesSz cx="6797675" cy="9926638"/>
  <p:custDataLst>
    <p:tags r:id="rId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FF"/>
    <a:srgbClr val="FF9900"/>
    <a:srgbClr val="00FF00"/>
    <a:srgbClr val="CC00CC"/>
    <a:srgbClr val="000099"/>
    <a:srgbClr val="FF0000"/>
    <a:srgbClr val="006600"/>
    <a:srgbClr val="E4FF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2045" autoAdjust="0"/>
    <p:restoredTop sz="96718" autoAdjust="0"/>
  </p:normalViewPr>
  <p:slideViewPr>
    <p:cSldViewPr>
      <p:cViewPr varScale="1">
        <p:scale>
          <a:sx n="86" d="100"/>
          <a:sy n="86" d="100"/>
        </p:scale>
        <p:origin x="996" y="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696" y="-114"/>
      </p:cViewPr>
      <p:guideLst>
        <p:guide orient="horz" pos="3127"/>
        <p:guide pos="2141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tags" Target="tags/tag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0E889202-4622-4085-95CF-7ADF88CC00B1}" type="datetimeFigureOut">
              <a:rPr lang="en-US"/>
              <a:pPr>
                <a:defRPr/>
              </a:pPr>
              <a:t>9/7/2016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38" y="4716463"/>
            <a:ext cx="5435600" cy="44656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FBCF0E8-C00C-4117-851A-77227ECF86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95148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7172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AF64AB2-07EF-4158-9DCB-970C0B44B897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BEDEC9E-5BE4-458B-88AF-A64CE350AF30}" type="slidenum">
              <a:rPr lang="en-US" alt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6F2291-0AA1-4F92-B022-614E9D5A7172}" type="datetimeFigureOut">
              <a:rPr lang="en-US"/>
              <a:pPr>
                <a:defRPr/>
              </a:pPr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BCFF7B-40B0-4E79-BB8C-3022431534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540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B3830E-1E92-45EA-B516-E3C70098B421}" type="datetimeFigureOut">
              <a:rPr lang="en-US"/>
              <a:pPr>
                <a:defRPr/>
              </a:pPr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62CFF1-C4A4-4C3F-BB05-C955F24500E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831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87CB65-C12C-4BEE-84ED-6D175133559A}" type="datetimeFigureOut">
              <a:rPr lang="en-US"/>
              <a:pPr>
                <a:defRPr/>
              </a:pPr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7D171-012B-443C-B875-6B31901C46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949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85412-B92F-4D3E-ADBD-13DE257800D2}" type="datetime1">
              <a:rPr lang="en-US"/>
              <a:pPr>
                <a:defRPr/>
              </a:pPr>
              <a:t>9/7/2016</a:t>
            </a:fld>
            <a:endParaRPr lang="en-US" dirty="0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352800" y="6486525"/>
            <a:ext cx="495935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en-US"/>
              <a:t>Proprietary &amp; Confidential. Distribution without approval prohibited. Copyright © Zultys, Inc. 2001 - 2014. All rights reserved. </a:t>
            </a:r>
            <a:endParaRPr lang="en-AU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5488EF4-4183-48D2-A65F-D82B411A5C6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60839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C5989-5AD6-4D16-944C-DC2867544A0D}" type="datetimeFigureOut">
              <a:rPr lang="en-US"/>
              <a:pPr>
                <a:defRPr/>
              </a:pPr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9FF2D5-1658-4FF6-9DEC-036AC519BF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4684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CAC425-40F6-4643-AA4C-FA37A719F73F}" type="datetimeFigureOut">
              <a:rPr lang="en-US"/>
              <a:pPr>
                <a:defRPr/>
              </a:pPr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F755E5-45ED-4D89-AAFD-F6123E3585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1096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DE80B5-2D56-4FC0-9A27-48F89CD1E175}" type="datetimeFigureOut">
              <a:rPr lang="en-US"/>
              <a:pPr>
                <a:defRPr/>
              </a:pPr>
              <a:t>9/7/2016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BF532-2BF8-469F-A6C1-7CCDA61F90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4359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0446DA-A7B7-4971-A09D-1EB61C959911}" type="datetimeFigureOut">
              <a:rPr lang="en-US"/>
              <a:pPr>
                <a:defRPr/>
              </a:pPr>
              <a:t>9/7/2016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67A75C-F262-4509-BA46-D0CF8645D6C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76821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603E94-6A9C-4986-B7D2-163B7C61E00F}" type="datetimeFigureOut">
              <a:rPr lang="en-US"/>
              <a:pPr>
                <a:defRPr/>
              </a:pPr>
              <a:t>9/7/2016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FC717-948A-4148-8743-C2200C910C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5630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BB171-7671-455A-904D-FFE4D76BCDEA}" type="datetimeFigureOut">
              <a:rPr lang="en-US"/>
              <a:pPr>
                <a:defRPr/>
              </a:pPr>
              <a:t>9/7/2016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79971C-9606-4455-B1F6-A85606EECF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9293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6A34C6-5DDE-492C-8D3A-4E24B567E68E}" type="datetimeFigureOut">
              <a:rPr lang="en-US"/>
              <a:pPr>
                <a:defRPr/>
              </a:pPr>
              <a:t>9/7/2016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12AB74-A7A1-4183-BFF0-9017EBDE5F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487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9B0D6F-9B5A-4A76-B509-E22F5192CFF8}" type="datetimeFigureOut">
              <a:rPr lang="en-US"/>
              <a:pPr>
                <a:defRPr/>
              </a:pPr>
              <a:t>9/7/2016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E3A62A-8FBA-4285-ABF5-1A44021E93C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2190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DEE60D7-78C7-47DC-A28B-01F2D77F4D92}" type="datetimeFigureOut">
              <a:rPr lang="en-US"/>
              <a:pPr>
                <a:defRPr/>
              </a:pPr>
              <a:t>9/7/2016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6D265C2-0746-45CE-8608-AA44221370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6264275"/>
            <a:ext cx="9144000" cy="5492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3075" name="TextBox 12"/>
          <p:cNvSpPr txBox="1">
            <a:spLocks noChangeArrowheads="1"/>
          </p:cNvSpPr>
          <p:nvPr/>
        </p:nvSpPr>
        <p:spPr bwMode="auto">
          <a:xfrm>
            <a:off x="179388" y="6400800"/>
            <a:ext cx="3402012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800">
                <a:solidFill>
                  <a:srgbClr val="404040"/>
                </a:solidFill>
                <a:latin typeface="Arial" pitchFamily="34" charset="0"/>
              </a:rPr>
              <a:t>Proprietary &amp; Confidential. Distribution without approval prohibited.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800">
                <a:solidFill>
                  <a:srgbClr val="404040"/>
                </a:solidFill>
                <a:latin typeface="Arial" pitchFamily="34" charset="0"/>
              </a:rPr>
              <a:t>Copyright © Zultys, Inc. 2001 - 2016. All rights reserved. </a:t>
            </a:r>
          </a:p>
        </p:txBody>
      </p:sp>
      <p:cxnSp>
        <p:nvCxnSpPr>
          <p:cNvPr id="8" name="Straight Connector 7"/>
          <p:cNvCxnSpPr/>
          <p:nvPr/>
        </p:nvCxnSpPr>
        <p:spPr>
          <a:xfrm rot="5400000">
            <a:off x="-1944687" y="3536950"/>
            <a:ext cx="4679950" cy="0"/>
          </a:xfrm>
          <a:prstGeom prst="line">
            <a:avLst/>
          </a:prstGeom>
          <a:ln w="1270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685800" y="3644900"/>
            <a:ext cx="8153400" cy="1182688"/>
          </a:xfrm>
          <a:prstGeom prst="rect">
            <a:avLst/>
          </a:prstGeom>
        </p:spPr>
        <p:txBody>
          <a:bodyPr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 baseline="0">
                <a:solidFill>
                  <a:srgbClr val="005A00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  <a:defRPr/>
            </a:pPr>
            <a:r>
              <a:rPr lang="en-US" b="1" dirty="0"/>
              <a:t>ZIP 3x Series Quick Reference Sheets</a:t>
            </a:r>
            <a:endParaRPr lang="en-AU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596188" y="6356350"/>
            <a:ext cx="1090612" cy="365125"/>
          </a:xfr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cs typeface="+mn-cs"/>
              </a:defRPr>
            </a:lvl1pPr>
          </a:lstStyle>
          <a:p>
            <a:pPr algn="l">
              <a:defRPr/>
            </a:pPr>
            <a:fld id="{164E1718-16F7-449F-8B2A-FE21B2BAD6BF}" type="slidenum">
              <a:rPr lang="en-AU"/>
              <a:pPr algn="l">
                <a:defRPr/>
              </a:pPr>
              <a:t>1</a:t>
            </a:fld>
            <a:endParaRPr lang="en-AU" dirty="0"/>
          </a:p>
        </p:txBody>
      </p:sp>
      <p:cxnSp>
        <p:nvCxnSpPr>
          <p:cNvPr id="12" name="Straight Connector 11"/>
          <p:cNvCxnSpPr/>
          <p:nvPr/>
        </p:nvCxnSpPr>
        <p:spPr>
          <a:xfrm>
            <a:off x="0" y="795338"/>
            <a:ext cx="8928100" cy="0"/>
          </a:xfrm>
          <a:prstGeom prst="line">
            <a:avLst/>
          </a:prstGeom>
          <a:ln w="254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80" name="27e277bf-1d7e-4a70-a69d-26501f32f53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282575"/>
            <a:ext cx="2514600" cy="50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1" name="Subtitle 2"/>
          <p:cNvSpPr>
            <a:spLocks noGrp="1"/>
          </p:cNvSpPr>
          <p:nvPr>
            <p:ph type="subTitle" idx="1"/>
          </p:nvPr>
        </p:nvSpPr>
        <p:spPr>
          <a:xfrm>
            <a:off x="990600" y="4887913"/>
            <a:ext cx="7086600" cy="674687"/>
          </a:xfrm>
        </p:spPr>
        <p:txBody>
          <a:bodyPr/>
          <a:lstStyle/>
          <a:p>
            <a:pPr eaLnBrk="1" hangingPunct="1"/>
            <a:r>
              <a:rPr lang="en-US" altLang="en-US">
                <a:solidFill>
                  <a:srgbClr val="595959"/>
                </a:solidFill>
              </a:rPr>
              <a:t>&lt;Customizable by Channel Partner&gt;</a:t>
            </a:r>
            <a:endParaRPr lang="en-AU" altLang="en-US">
              <a:solidFill>
                <a:srgbClr val="595959"/>
              </a:solidFill>
            </a:endParaRPr>
          </a:p>
        </p:txBody>
      </p:sp>
      <p:pic>
        <p:nvPicPr>
          <p:cNvPr id="3082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4267">
            <a:off x="539750" y="1457325"/>
            <a:ext cx="3173413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631950"/>
            <a:ext cx="2811463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711325"/>
            <a:ext cx="28130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" y="1219200"/>
            <a:ext cx="4276725" cy="419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ounded Rectangle 20"/>
          <p:cNvSpPr/>
          <p:nvPr/>
        </p:nvSpPr>
        <p:spPr>
          <a:xfrm>
            <a:off x="3441700" y="3733800"/>
            <a:ext cx="881063" cy="1524000"/>
          </a:xfrm>
          <a:prstGeom prst="roundRect">
            <a:avLst/>
          </a:prstGeom>
          <a:noFill/>
          <a:ln w="19050">
            <a:solidFill>
              <a:srgbClr val="00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rgbClr val="00B050"/>
                </a:solidFill>
                <a:prstDash val="sysDot"/>
              </a:ln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2049463" y="3016250"/>
            <a:ext cx="315912" cy="660400"/>
          </a:xfrm>
          <a:prstGeom prst="roundRect">
            <a:avLst/>
          </a:prstGeom>
          <a:noFill/>
          <a:ln w="19050">
            <a:solidFill>
              <a:srgbClr val="009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rgbClr val="00B050"/>
                </a:solidFill>
                <a:prstDash val="sysDot"/>
              </a:ln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2438400" y="3028950"/>
            <a:ext cx="800100" cy="660400"/>
          </a:xfrm>
          <a:prstGeom prst="roundRect">
            <a:avLst/>
          </a:prstGeom>
          <a:noFill/>
          <a:ln w="19050">
            <a:solidFill>
              <a:srgbClr val="FF9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rgbClr val="00B050"/>
                </a:solidFill>
                <a:prstDash val="sysDot"/>
              </a:ln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3373438" y="3857625"/>
            <a:ext cx="0" cy="1624013"/>
          </a:xfrm>
          <a:prstGeom prst="line">
            <a:avLst/>
          </a:prstGeom>
          <a:ln w="15875">
            <a:solidFill>
              <a:srgbClr val="FF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3497263" y="5791200"/>
            <a:ext cx="1154112" cy="990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99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Menu Navigation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Left / Right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Up / Down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Select </a:t>
            </a:r>
          </a:p>
        </p:txBody>
      </p:sp>
      <p:cxnSp>
        <p:nvCxnSpPr>
          <p:cNvPr id="28" name="Straight Connector 27"/>
          <p:cNvCxnSpPr/>
          <p:nvPr/>
        </p:nvCxnSpPr>
        <p:spPr>
          <a:xfrm>
            <a:off x="1828800" y="3446463"/>
            <a:ext cx="0" cy="2344737"/>
          </a:xfrm>
          <a:prstGeom prst="line">
            <a:avLst/>
          </a:prstGeom>
          <a:ln w="15875">
            <a:solidFill>
              <a:srgbClr val="0099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ounded Rectangle 28"/>
          <p:cNvSpPr/>
          <p:nvPr/>
        </p:nvSpPr>
        <p:spPr>
          <a:xfrm>
            <a:off x="192088" y="5791200"/>
            <a:ext cx="2209800" cy="990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99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Volume Up / Down used for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Ring volume when idle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Handset volume when on call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Speaker volume when on call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Headset volume when on call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3313113" y="3041650"/>
            <a:ext cx="538162" cy="644525"/>
          </a:xfrm>
          <a:prstGeom prst="roundRect">
            <a:avLst/>
          </a:prstGeom>
          <a:noFill/>
          <a:ln w="19050">
            <a:solidFill>
              <a:srgbClr val="CC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rgbClr val="00B050"/>
                </a:solidFill>
                <a:prstDash val="sysDot"/>
              </a:ln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1924050" y="2544763"/>
            <a:ext cx="1828800" cy="323850"/>
          </a:xfrm>
          <a:prstGeom prst="roundRect">
            <a:avLst/>
          </a:prstGeom>
          <a:noFill/>
          <a:ln w="19050">
            <a:solidFill>
              <a:srgbClr val="0000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rgbClr val="00B050"/>
                </a:solidFill>
                <a:prstDash val="sysDot"/>
              </a:ln>
            </a:endParaRPr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3983038" y="3686175"/>
            <a:ext cx="479425" cy="3175"/>
          </a:xfrm>
          <a:prstGeom prst="line">
            <a:avLst/>
          </a:prstGeom>
          <a:ln w="15875">
            <a:solidFill>
              <a:srgbClr val="CC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Rounded Rectangle 37"/>
          <p:cNvSpPr/>
          <p:nvPr/>
        </p:nvSpPr>
        <p:spPr>
          <a:xfrm>
            <a:off x="2867025" y="4775200"/>
            <a:ext cx="419100" cy="328613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rgbClr val="00B050"/>
                </a:solidFill>
                <a:prstDash val="sysDot"/>
              </a:ln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2479675" y="5791200"/>
            <a:ext cx="962025" cy="990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Send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–Initiate a call once number is entered</a:t>
            </a:r>
          </a:p>
        </p:txBody>
      </p:sp>
      <p:cxnSp>
        <p:nvCxnSpPr>
          <p:cNvPr id="49" name="Straight Connector 48"/>
          <p:cNvCxnSpPr>
            <a:endCxn id="39" idx="0"/>
          </p:cNvCxnSpPr>
          <p:nvPr/>
        </p:nvCxnSpPr>
        <p:spPr>
          <a:xfrm>
            <a:off x="2960688" y="5100638"/>
            <a:ext cx="0" cy="690562"/>
          </a:xfrm>
          <a:prstGeom prst="line">
            <a:avLst/>
          </a:prstGeom>
          <a:ln w="158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477000" y="1557338"/>
          <a:ext cx="2590800" cy="1643087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066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5064">
                <a:tc>
                  <a:txBody>
                    <a:bodyPr/>
                    <a:lstStyle/>
                    <a:p>
                      <a:r>
                        <a:rPr lang="en-US" sz="1400" dirty="0"/>
                        <a:t>Login Name</a:t>
                      </a:r>
                    </a:p>
                    <a:p>
                      <a:r>
                        <a:rPr lang="en-US" sz="1000" dirty="0"/>
                        <a:t>(case sensitive)</a:t>
                      </a: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54">
                <a:tc>
                  <a:txBody>
                    <a:bodyPr/>
                    <a:lstStyle/>
                    <a:p>
                      <a:r>
                        <a:rPr lang="en-US" sz="1400" dirty="0"/>
                        <a:t>Password</a:t>
                      </a: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139">
                <a:tc>
                  <a:txBody>
                    <a:bodyPr/>
                    <a:lstStyle/>
                    <a:p>
                      <a:r>
                        <a:rPr lang="en-US" sz="1400" dirty="0"/>
                        <a:t>MX</a:t>
                      </a:r>
                      <a:r>
                        <a:rPr lang="en-US" sz="1400" baseline="0" dirty="0"/>
                        <a:t> URL</a:t>
                      </a:r>
                      <a:endParaRPr lang="en-US" sz="1400" dirty="0"/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05">
                <a:tc>
                  <a:txBody>
                    <a:bodyPr/>
                    <a:lstStyle/>
                    <a:p>
                      <a:r>
                        <a:rPr lang="en-US" sz="1400" dirty="0"/>
                        <a:t>Assigned</a:t>
                      </a:r>
                      <a:r>
                        <a:rPr lang="en-US" sz="1400" baseline="0" dirty="0"/>
                        <a:t> Phone ID</a:t>
                      </a:r>
                      <a:endParaRPr lang="en-US" sz="1400" dirty="0"/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Rounded Rectangle 8"/>
          <p:cNvSpPr/>
          <p:nvPr/>
        </p:nvSpPr>
        <p:spPr>
          <a:xfrm>
            <a:off x="4735513" y="4670425"/>
            <a:ext cx="4332287" cy="2111375"/>
          </a:xfrm>
          <a:prstGeom prst="roundRect">
            <a:avLst>
              <a:gd name="adj" fmla="val 10513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Message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Access voice mail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Headset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Activate headset mode &amp; answer to headset (requires headset)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Conference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Phone-based 3 Party conference – Press [Conference] while on call, enter number then press [Send], wait until call is answered then press [Conference].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Hold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Place call on hold / Retrieve call from hold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Mute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Mute microphone during active call. Mute Indicator will flash Red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Transfer – Blind:  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[Transfer] [Ext Number] [Transfer]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Transfer – Supervised: 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[Transfer] [Ext Number] [Send], announce call, [Transfer]. To cancel transfer, press [X] then press flashing line key to retrieve original call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Redial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Access recently dialed numbers. Press twice to redial last number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Speaker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Activate  hands-free mode / Group listen when on handset</a:t>
            </a:r>
          </a:p>
        </p:txBody>
      </p:sp>
      <p:cxnSp>
        <p:nvCxnSpPr>
          <p:cNvPr id="33" name="Straight Connector 32"/>
          <p:cNvCxnSpPr/>
          <p:nvPr/>
        </p:nvCxnSpPr>
        <p:spPr>
          <a:xfrm flipV="1">
            <a:off x="4313238" y="5100638"/>
            <a:ext cx="422275" cy="3175"/>
          </a:xfrm>
          <a:prstGeom prst="line">
            <a:avLst/>
          </a:prstGeom>
          <a:ln w="15875">
            <a:solidFill>
              <a:srgbClr val="00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ounded Rectangle 14"/>
          <p:cNvSpPr/>
          <p:nvPr/>
        </p:nvSpPr>
        <p:spPr>
          <a:xfrm>
            <a:off x="1828800" y="241300"/>
            <a:ext cx="4576763" cy="977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Soft Key Display – contextual – options will change depending on call state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Idle State: 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Menu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| Do Not Disturb | Pick Up | Directory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Dialing: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Send | 123 (entry mode) | Delete (last digit) | Cancel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Connected Call: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Transfer | Hold | Park | Cancel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H="1">
            <a:off x="1924050" y="1241425"/>
            <a:ext cx="19050" cy="1303338"/>
          </a:xfrm>
          <a:prstGeom prst="line">
            <a:avLst/>
          </a:prstGeom>
          <a:ln w="1905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4462463" y="1912938"/>
            <a:ext cx="320675" cy="0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>
          <a:xfrm>
            <a:off x="6477000" y="1241425"/>
            <a:ext cx="2590800" cy="2952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MXIE Login Credentials</a:t>
            </a:r>
          </a:p>
        </p:txBody>
      </p:sp>
      <p:cxnSp>
        <p:nvCxnSpPr>
          <p:cNvPr id="51" name="Straight Connector 50"/>
          <p:cNvCxnSpPr/>
          <p:nvPr/>
        </p:nvCxnSpPr>
        <p:spPr>
          <a:xfrm flipV="1">
            <a:off x="4495800" y="2638425"/>
            <a:ext cx="287338" cy="0"/>
          </a:xfrm>
          <a:prstGeom prst="line">
            <a:avLst/>
          </a:prstGeom>
          <a:ln w="158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Rounded Rectangle 55"/>
          <p:cNvSpPr/>
          <p:nvPr/>
        </p:nvSpPr>
        <p:spPr>
          <a:xfrm>
            <a:off x="4735513" y="2965450"/>
            <a:ext cx="1670050" cy="2000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Custom 1</a:t>
            </a:r>
          </a:p>
        </p:txBody>
      </p:sp>
      <p:cxnSp>
        <p:nvCxnSpPr>
          <p:cNvPr id="57" name="Straight Connector 56"/>
          <p:cNvCxnSpPr>
            <a:endCxn id="56" idx="1"/>
          </p:cNvCxnSpPr>
          <p:nvPr/>
        </p:nvCxnSpPr>
        <p:spPr>
          <a:xfrm>
            <a:off x="4419600" y="3065463"/>
            <a:ext cx="315913" cy="0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Rounded Rectangle 62"/>
          <p:cNvSpPr/>
          <p:nvPr/>
        </p:nvSpPr>
        <p:spPr>
          <a:xfrm>
            <a:off x="4735513" y="3205163"/>
            <a:ext cx="1670050" cy="19208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Custom 2</a:t>
            </a:r>
          </a:p>
        </p:txBody>
      </p:sp>
      <p:cxnSp>
        <p:nvCxnSpPr>
          <p:cNvPr id="64" name="Straight Connector 63"/>
          <p:cNvCxnSpPr>
            <a:endCxn id="63" idx="1"/>
          </p:cNvCxnSpPr>
          <p:nvPr/>
        </p:nvCxnSpPr>
        <p:spPr>
          <a:xfrm>
            <a:off x="4419600" y="3302000"/>
            <a:ext cx="315913" cy="0"/>
          </a:xfrm>
          <a:prstGeom prst="line">
            <a:avLst/>
          </a:prstGeom>
          <a:ln w="158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ounded Rectangle 80"/>
          <p:cNvSpPr/>
          <p:nvPr/>
        </p:nvSpPr>
        <p:spPr>
          <a:xfrm>
            <a:off x="4735513" y="3446463"/>
            <a:ext cx="1670050" cy="1936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Custom 3</a:t>
            </a:r>
          </a:p>
        </p:txBody>
      </p:sp>
      <p:cxnSp>
        <p:nvCxnSpPr>
          <p:cNvPr id="83" name="Straight Connector 82"/>
          <p:cNvCxnSpPr>
            <a:endCxn id="81" idx="1"/>
          </p:cNvCxnSpPr>
          <p:nvPr/>
        </p:nvCxnSpPr>
        <p:spPr>
          <a:xfrm>
            <a:off x="4419600" y="3536950"/>
            <a:ext cx="315913" cy="6350"/>
          </a:xfrm>
          <a:prstGeom prst="line">
            <a:avLst/>
          </a:prstGeom>
          <a:ln w="158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Connector 86"/>
          <p:cNvCxnSpPr/>
          <p:nvPr/>
        </p:nvCxnSpPr>
        <p:spPr>
          <a:xfrm>
            <a:off x="4505325" y="2306638"/>
            <a:ext cx="0" cy="639762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Straight Connector 89"/>
          <p:cNvCxnSpPr/>
          <p:nvPr/>
        </p:nvCxnSpPr>
        <p:spPr>
          <a:xfrm flipV="1">
            <a:off x="4141788" y="2946400"/>
            <a:ext cx="363537" cy="6350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Straight Connector 90"/>
          <p:cNvCxnSpPr/>
          <p:nvPr/>
        </p:nvCxnSpPr>
        <p:spPr>
          <a:xfrm flipV="1">
            <a:off x="4132263" y="2306638"/>
            <a:ext cx="363537" cy="6350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Connector 104"/>
          <p:cNvCxnSpPr/>
          <p:nvPr/>
        </p:nvCxnSpPr>
        <p:spPr>
          <a:xfrm>
            <a:off x="1828800" y="3457575"/>
            <a:ext cx="228600" cy="0"/>
          </a:xfrm>
          <a:prstGeom prst="line">
            <a:avLst/>
          </a:prstGeom>
          <a:ln w="15875">
            <a:solidFill>
              <a:srgbClr val="0099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1" name="Straight Connector 110"/>
          <p:cNvCxnSpPr/>
          <p:nvPr/>
        </p:nvCxnSpPr>
        <p:spPr>
          <a:xfrm flipH="1" flipV="1">
            <a:off x="3200400" y="3689350"/>
            <a:ext cx="171450" cy="185738"/>
          </a:xfrm>
          <a:prstGeom prst="line">
            <a:avLst/>
          </a:prstGeom>
          <a:ln w="15875">
            <a:solidFill>
              <a:srgbClr val="FF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Straight Connector 112"/>
          <p:cNvCxnSpPr>
            <a:endCxn id="27" idx="0"/>
          </p:cNvCxnSpPr>
          <p:nvPr/>
        </p:nvCxnSpPr>
        <p:spPr>
          <a:xfrm>
            <a:off x="3397250" y="5481638"/>
            <a:ext cx="677863" cy="309562"/>
          </a:xfrm>
          <a:prstGeom prst="line">
            <a:avLst/>
          </a:prstGeom>
          <a:ln w="15875">
            <a:solidFill>
              <a:srgbClr val="FF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Straight Connector 124"/>
          <p:cNvCxnSpPr/>
          <p:nvPr/>
        </p:nvCxnSpPr>
        <p:spPr>
          <a:xfrm>
            <a:off x="3827463" y="3640138"/>
            <a:ext cx="155575" cy="49212"/>
          </a:xfrm>
          <a:prstGeom prst="line">
            <a:avLst/>
          </a:prstGeom>
          <a:ln w="19050">
            <a:solidFill>
              <a:srgbClr val="CC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0" name="Table 49"/>
          <p:cNvGraphicFramePr>
            <a:graphicFrameLocks noGrp="1"/>
          </p:cNvGraphicFramePr>
          <p:nvPr/>
        </p:nvGraphicFramePr>
        <p:xfrm>
          <a:off x="6477000" y="557213"/>
          <a:ext cx="2590800" cy="633412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6706">
                <a:tc>
                  <a:txBody>
                    <a:bodyPr/>
                    <a:lstStyle/>
                    <a:p>
                      <a:r>
                        <a:rPr lang="en-US" sz="1400" dirty="0"/>
                        <a:t>Extension</a:t>
                      </a:r>
                      <a:endParaRPr lang="en-US" sz="1000" dirty="0"/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706">
                <a:tc>
                  <a:txBody>
                    <a:bodyPr/>
                    <a:lstStyle/>
                    <a:p>
                      <a:r>
                        <a:rPr lang="en-US" sz="1400" dirty="0"/>
                        <a:t>DID</a:t>
                      </a: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2" name="Rounded Rectangle 51"/>
          <p:cNvSpPr/>
          <p:nvPr/>
        </p:nvSpPr>
        <p:spPr>
          <a:xfrm>
            <a:off x="6477000" y="241300"/>
            <a:ext cx="2590800" cy="296863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Name:                                     </a:t>
            </a:r>
          </a:p>
        </p:txBody>
      </p:sp>
      <p:cxnSp>
        <p:nvCxnSpPr>
          <p:cNvPr id="53" name="Straight Connector 52"/>
          <p:cNvCxnSpPr/>
          <p:nvPr/>
        </p:nvCxnSpPr>
        <p:spPr>
          <a:xfrm>
            <a:off x="4462463" y="3689350"/>
            <a:ext cx="566737" cy="501650"/>
          </a:xfrm>
          <a:prstGeom prst="line">
            <a:avLst/>
          </a:prstGeom>
          <a:ln w="19050">
            <a:solidFill>
              <a:srgbClr val="CC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>
            <a:off x="6467475" y="3241675"/>
            <a:ext cx="2600325" cy="2952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Support Contact</a:t>
            </a:r>
          </a:p>
        </p:txBody>
      </p:sp>
      <p:graphicFrame>
        <p:nvGraphicFramePr>
          <p:cNvPr id="55" name="Table 54"/>
          <p:cNvGraphicFramePr>
            <a:graphicFrameLocks noGrp="1"/>
          </p:cNvGraphicFramePr>
          <p:nvPr/>
        </p:nvGraphicFramePr>
        <p:xfrm>
          <a:off x="6467475" y="3543300"/>
          <a:ext cx="2600325" cy="34290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260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73" marB="457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169" name="TextBox 57"/>
          <p:cNvSpPr txBox="1">
            <a:spLocks noChangeArrowheads="1"/>
          </p:cNvSpPr>
          <p:nvPr/>
        </p:nvSpPr>
        <p:spPr bwMode="auto">
          <a:xfrm>
            <a:off x="2563813" y="1660525"/>
            <a:ext cx="741362" cy="21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/>
              <a:t>12:00</a:t>
            </a:r>
            <a:r>
              <a:rPr lang="en-US" altLang="en-US" sz="600"/>
              <a:t> </a:t>
            </a:r>
            <a:r>
              <a:rPr lang="en-US" altLang="en-US" sz="800"/>
              <a:t>PM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4735513" y="2239963"/>
            <a:ext cx="1670050" cy="609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Call Appearance 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Call Appearance 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Call Appearance 3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735513" y="3956050"/>
            <a:ext cx="4332287" cy="6159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C00C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5715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Call Log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Access history of dialed/received calls – use navigation keys</a:t>
            </a:r>
          </a:p>
          <a:p>
            <a:pPr marL="57150"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End Call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Terminate call in progress. Cancel operation when idle</a:t>
            </a:r>
          </a:p>
        </p:txBody>
      </p:sp>
      <p:sp>
        <p:nvSpPr>
          <p:cNvPr id="41" name="Rectangle 40"/>
          <p:cNvSpPr/>
          <p:nvPr/>
        </p:nvSpPr>
        <p:spPr>
          <a:xfrm>
            <a:off x="3581400" y="2946400"/>
            <a:ext cx="153988" cy="4603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7" name="Rounded Rectangle 66"/>
          <p:cNvSpPr/>
          <p:nvPr/>
        </p:nvSpPr>
        <p:spPr>
          <a:xfrm>
            <a:off x="4735513" y="1685925"/>
            <a:ext cx="1670050" cy="3810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Message Waiting /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Mute Indicator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217488" y="242888"/>
            <a:ext cx="1484312" cy="1044575"/>
          </a:xfrm>
          <a:prstGeom prst="roundRect">
            <a:avLst/>
          </a:prstGeom>
          <a:solidFill>
            <a:srgbClr val="00B050">
              <a:alpha val="50000"/>
            </a:srgbClr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dirty="0"/>
              <a:t>Channel Partner Logo here</a:t>
            </a:r>
          </a:p>
        </p:txBody>
      </p:sp>
      <p:sp>
        <p:nvSpPr>
          <p:cNvPr id="59" name="Rectangle 58"/>
          <p:cNvSpPr/>
          <p:nvPr/>
        </p:nvSpPr>
        <p:spPr>
          <a:xfrm>
            <a:off x="457908" y="396032"/>
            <a:ext cx="1004044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ZIP 33G</a:t>
            </a:r>
          </a:p>
        </p:txBody>
      </p:sp>
      <p:sp>
        <p:nvSpPr>
          <p:cNvPr id="65" name="TextBox 64"/>
          <p:cNvSpPr txBox="1">
            <a:spLocks noChangeAspect="1"/>
          </p:cNvSpPr>
          <p:nvPr/>
        </p:nvSpPr>
        <p:spPr>
          <a:xfrm>
            <a:off x="2322513" y="2124075"/>
            <a:ext cx="265112" cy="16033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3" name="TextBox 72"/>
          <p:cNvSpPr txBox="1">
            <a:spLocks noChangeAspect="1"/>
          </p:cNvSpPr>
          <p:nvPr/>
        </p:nvSpPr>
        <p:spPr>
          <a:xfrm>
            <a:off x="2592388" y="2124075"/>
            <a:ext cx="265112" cy="16033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4" name="TextBox 73"/>
          <p:cNvSpPr txBox="1">
            <a:spLocks noChangeAspect="1"/>
          </p:cNvSpPr>
          <p:nvPr/>
        </p:nvSpPr>
        <p:spPr>
          <a:xfrm>
            <a:off x="2851150" y="2124075"/>
            <a:ext cx="266700" cy="160338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75" name="TextBox 74"/>
          <p:cNvSpPr txBox="1">
            <a:spLocks noChangeAspect="1"/>
          </p:cNvSpPr>
          <p:nvPr/>
        </p:nvSpPr>
        <p:spPr>
          <a:xfrm>
            <a:off x="3124200" y="2125663"/>
            <a:ext cx="265113" cy="160337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3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4180" name="TextBox 2"/>
          <p:cNvSpPr txBox="1">
            <a:spLocks noChangeArrowheads="1"/>
          </p:cNvSpPr>
          <p:nvPr/>
        </p:nvSpPr>
        <p:spPr bwMode="auto">
          <a:xfrm>
            <a:off x="2286000" y="2101850"/>
            <a:ext cx="1066800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eaLnBrk="1" hangingPunct="1"/>
            <a:r>
              <a:rPr lang="en-US" altLang="en-US" sz="600"/>
              <a:t>Menu     DND     Pickup    </a:t>
            </a:r>
            <a:r>
              <a:rPr lang="en-US" altLang="en-US" sz="600" dirty="0" err="1"/>
              <a:t>Dir</a:t>
            </a:r>
            <a:endParaRPr lang="en-US" altLang="en-US" sz="600" dirty="0"/>
          </a:p>
        </p:txBody>
      </p:sp>
      <p:sp>
        <p:nvSpPr>
          <p:cNvPr id="58" name="Rounded Rectangle 57"/>
          <p:cNvSpPr/>
          <p:nvPr/>
        </p:nvSpPr>
        <p:spPr>
          <a:xfrm>
            <a:off x="217488" y="242888"/>
            <a:ext cx="1484312" cy="1044575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pic>
        <p:nvPicPr>
          <p:cNvPr id="60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552450"/>
            <a:ext cx="13890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750" y="1435100"/>
            <a:ext cx="4559300" cy="438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517900" y="4232275"/>
            <a:ext cx="769938" cy="1330325"/>
          </a:xfrm>
          <a:prstGeom prst="roundRect">
            <a:avLst/>
          </a:prstGeom>
          <a:noFill/>
          <a:ln w="19050">
            <a:solidFill>
              <a:srgbClr val="00FF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rgbClr val="00B050"/>
                </a:solidFill>
                <a:prstDash val="sysDot"/>
              </a:ln>
              <a:solidFill>
                <a:prstClr val="white"/>
              </a:solidFill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35175" y="3390900"/>
            <a:ext cx="306388" cy="660400"/>
          </a:xfrm>
          <a:prstGeom prst="roundRect">
            <a:avLst/>
          </a:prstGeom>
          <a:noFill/>
          <a:ln w="19050">
            <a:solidFill>
              <a:srgbClr val="0099FF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rgbClr val="00B050"/>
                </a:solidFill>
                <a:prstDash val="sysDot"/>
              </a:ln>
              <a:solidFill>
                <a:prstClr val="white"/>
              </a:solidFill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97138" y="3421063"/>
            <a:ext cx="944562" cy="614362"/>
          </a:xfrm>
          <a:prstGeom prst="roundRect">
            <a:avLst/>
          </a:prstGeom>
          <a:noFill/>
          <a:ln w="19050">
            <a:solidFill>
              <a:srgbClr val="FF99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rgbClr val="00B050"/>
                </a:solidFill>
                <a:prstDash val="sysDot"/>
              </a:ln>
              <a:solidFill>
                <a:prstClr val="white"/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389313" y="4184650"/>
            <a:ext cx="0" cy="1441450"/>
          </a:xfrm>
          <a:prstGeom prst="line">
            <a:avLst/>
          </a:prstGeom>
          <a:ln w="19050">
            <a:solidFill>
              <a:srgbClr val="FF99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1828800" y="3721100"/>
            <a:ext cx="0" cy="2173288"/>
          </a:xfrm>
          <a:prstGeom prst="line">
            <a:avLst/>
          </a:prstGeom>
          <a:ln w="19050">
            <a:solidFill>
              <a:srgbClr val="0099FF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3" name="Rounded Rectangle 12"/>
          <p:cNvSpPr/>
          <p:nvPr/>
        </p:nvSpPr>
        <p:spPr>
          <a:xfrm>
            <a:off x="192088" y="5791200"/>
            <a:ext cx="2209800" cy="990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99FF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Volume Up / Down used for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- Ring volume when idle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- Handset volume when on call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- Speakerphone volume when on call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581400" y="3421063"/>
            <a:ext cx="401638" cy="681037"/>
          </a:xfrm>
          <a:prstGeom prst="roundRect">
            <a:avLst/>
          </a:prstGeom>
          <a:noFill/>
          <a:ln w="19050">
            <a:solidFill>
              <a:srgbClr val="CC00CC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rgbClr val="00B050"/>
                </a:solidFill>
                <a:prstDash val="sysDot"/>
              </a:ln>
              <a:solidFill>
                <a:prstClr val="white"/>
              </a:solidFill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57400" y="2862263"/>
            <a:ext cx="1952625" cy="355600"/>
          </a:xfrm>
          <a:prstGeom prst="roundRect">
            <a:avLst/>
          </a:prstGeom>
          <a:noFill/>
          <a:ln w="19050">
            <a:solidFill>
              <a:srgbClr val="000099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rgbClr val="00B050"/>
                </a:solidFill>
                <a:prstDash val="sysDot"/>
              </a:ln>
              <a:solidFill>
                <a:prstClr val="white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983038" y="3749675"/>
            <a:ext cx="479425" cy="1588"/>
          </a:xfrm>
          <a:prstGeom prst="line">
            <a:avLst/>
          </a:prstGeom>
          <a:ln w="19050">
            <a:solidFill>
              <a:srgbClr val="CC00CC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17" name="Rounded Rectangle 16"/>
          <p:cNvSpPr/>
          <p:nvPr/>
        </p:nvSpPr>
        <p:spPr>
          <a:xfrm>
            <a:off x="2841625" y="5127625"/>
            <a:ext cx="444500" cy="346075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rgbClr val="00B050"/>
                </a:solidFill>
                <a:prstDash val="sysDot"/>
              </a:ln>
              <a:solidFill>
                <a:prstClr val="white"/>
              </a:solidFill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479675" y="5791200"/>
            <a:ext cx="962025" cy="990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Send </a:t>
            </a:r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–Initiate a call once number is entered</a:t>
            </a:r>
          </a:p>
        </p:txBody>
      </p:sp>
      <p:cxnSp>
        <p:nvCxnSpPr>
          <p:cNvPr id="19" name="Straight Connector 18"/>
          <p:cNvCxnSpPr>
            <a:endCxn id="18" idx="0"/>
          </p:cNvCxnSpPr>
          <p:nvPr/>
        </p:nvCxnSpPr>
        <p:spPr>
          <a:xfrm>
            <a:off x="2960688" y="5473700"/>
            <a:ext cx="0" cy="317500"/>
          </a:xfrm>
          <a:prstGeom prst="line">
            <a:avLst/>
          </a:prstGeom>
          <a:ln w="19050">
            <a:solidFill>
              <a:srgbClr val="C0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1" name="Rounded Rectangle 20"/>
          <p:cNvSpPr/>
          <p:nvPr/>
        </p:nvSpPr>
        <p:spPr>
          <a:xfrm>
            <a:off x="4760913" y="4670425"/>
            <a:ext cx="4332287" cy="2111375"/>
          </a:xfrm>
          <a:prstGeom prst="roundRect">
            <a:avLst>
              <a:gd name="adj" fmla="val 10513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0FF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Message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Access voicemail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Headset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Activate headset (if  headset  is connected)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Conference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Phone-based 3 Party conference – Press [Conference] while on call, enter number then press [Send], wait until call is answered then press [Conference]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Hold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Place call on hold / Retrieve call from hold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Mute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Mute speaker or handset microphone during active call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Transfer – Blind:  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[Transfer] [Ext Number] [Transfer]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Transfer – Supervised: 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[Transfer] [Ext Number] [Send], announce call, [Transfer]. To cancel transfer, press [X] then press flashing line key to retrieve original call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Redial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Access recently dialed numbers. Press twice to redial last number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Speaker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Activate  hands-free mode / Group listen when on handset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271963" y="5162550"/>
            <a:ext cx="463550" cy="0"/>
          </a:xfrm>
          <a:prstGeom prst="line">
            <a:avLst/>
          </a:prstGeom>
          <a:ln w="19050">
            <a:solidFill>
              <a:srgbClr val="00FF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23" name="Rounded Rectangle 22"/>
          <p:cNvSpPr/>
          <p:nvPr/>
        </p:nvSpPr>
        <p:spPr>
          <a:xfrm>
            <a:off x="1852613" y="250825"/>
            <a:ext cx="4592637" cy="977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0099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Soft Key Display – contextual – options will change depending on call state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Idle State: 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Menu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| Do Not Disturb | Pick Up | Directory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Dialing: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Send | 123 (entry mode) | Delete (last digit) | Cancel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Connected Call: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Transfer | Hold | Park | Cancel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2133600" y="1241425"/>
            <a:ext cx="0" cy="1630363"/>
          </a:xfrm>
          <a:prstGeom prst="line">
            <a:avLst/>
          </a:prstGeom>
          <a:ln w="19050">
            <a:solidFill>
              <a:srgbClr val="000099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5" name="Straight Connector 24"/>
          <p:cNvCxnSpPr/>
          <p:nvPr/>
        </p:nvCxnSpPr>
        <p:spPr>
          <a:xfrm flipV="1">
            <a:off x="4503738" y="1582738"/>
            <a:ext cx="257175" cy="3175"/>
          </a:xfrm>
          <a:prstGeom prst="line">
            <a:avLst/>
          </a:prstGeom>
          <a:ln w="19050">
            <a:solidFill>
              <a:srgbClr val="FF00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27" name="Straight Connector 26"/>
          <p:cNvCxnSpPr/>
          <p:nvPr/>
        </p:nvCxnSpPr>
        <p:spPr>
          <a:xfrm flipV="1">
            <a:off x="1676400" y="1692275"/>
            <a:ext cx="0" cy="647700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30" name="Rounded Rectangle 29"/>
          <p:cNvSpPr/>
          <p:nvPr/>
        </p:nvSpPr>
        <p:spPr>
          <a:xfrm>
            <a:off x="4735513" y="1808163"/>
            <a:ext cx="1687512" cy="1936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B050"/>
            </a:solidFill>
            <a:prstDash val="solid"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Custom 2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4732338" y="2036763"/>
            <a:ext cx="1687512" cy="1936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Custom 3</a:t>
            </a:r>
          </a:p>
        </p:txBody>
      </p:sp>
      <p:cxnSp>
        <p:nvCxnSpPr>
          <p:cNvPr id="36" name="Straight Connector 35"/>
          <p:cNvCxnSpPr/>
          <p:nvPr/>
        </p:nvCxnSpPr>
        <p:spPr>
          <a:xfrm>
            <a:off x="1676400" y="2339975"/>
            <a:ext cx="76200" cy="0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7" name="Straight Connector 36"/>
          <p:cNvCxnSpPr>
            <a:endCxn id="8" idx="1"/>
          </p:cNvCxnSpPr>
          <p:nvPr/>
        </p:nvCxnSpPr>
        <p:spPr>
          <a:xfrm>
            <a:off x="1828800" y="3721100"/>
            <a:ext cx="206375" cy="0"/>
          </a:xfrm>
          <a:prstGeom prst="line">
            <a:avLst/>
          </a:prstGeom>
          <a:ln w="19050">
            <a:solidFill>
              <a:srgbClr val="0099FF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3286125" y="4048125"/>
            <a:ext cx="103188" cy="125413"/>
          </a:xfrm>
          <a:prstGeom prst="line">
            <a:avLst/>
          </a:prstGeom>
          <a:ln w="19050">
            <a:solidFill>
              <a:srgbClr val="FF99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389313" y="5634038"/>
            <a:ext cx="185737" cy="220662"/>
          </a:xfrm>
          <a:prstGeom prst="line">
            <a:avLst/>
          </a:prstGeom>
          <a:ln w="19050">
            <a:solidFill>
              <a:srgbClr val="FF990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40" name="Straight Connector 39"/>
          <p:cNvCxnSpPr>
            <a:endCxn id="14" idx="3"/>
          </p:cNvCxnSpPr>
          <p:nvPr/>
        </p:nvCxnSpPr>
        <p:spPr>
          <a:xfrm>
            <a:off x="3983038" y="3760788"/>
            <a:ext cx="0" cy="0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endCxn id="49" idx="1"/>
          </p:cNvCxnSpPr>
          <p:nvPr/>
        </p:nvCxnSpPr>
        <p:spPr>
          <a:xfrm>
            <a:off x="4462463" y="3760788"/>
            <a:ext cx="269875" cy="509587"/>
          </a:xfrm>
          <a:prstGeom prst="line">
            <a:avLst/>
          </a:prstGeom>
          <a:ln w="19050">
            <a:solidFill>
              <a:srgbClr val="CC00CC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47" name="TextBox 46"/>
          <p:cNvSpPr txBox="1"/>
          <p:nvPr/>
        </p:nvSpPr>
        <p:spPr>
          <a:xfrm>
            <a:off x="2693988" y="1900238"/>
            <a:ext cx="739775" cy="215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800" dirty="0">
                <a:solidFill>
                  <a:prstClr val="black"/>
                </a:solidFill>
                <a:latin typeface="Calibri"/>
                <a:cs typeface="+mn-cs"/>
              </a:rPr>
              <a:t>12:00</a:t>
            </a:r>
            <a:r>
              <a:rPr lang="en-US" sz="600" dirty="0">
                <a:solidFill>
                  <a:prstClr val="black"/>
                </a:solidFill>
                <a:latin typeface="Calibri"/>
                <a:cs typeface="+mn-cs"/>
              </a:rPr>
              <a:t> </a:t>
            </a:r>
            <a:r>
              <a:rPr lang="en-US" sz="800" dirty="0">
                <a:solidFill>
                  <a:prstClr val="black"/>
                </a:solidFill>
                <a:latin typeface="Calibri"/>
                <a:cs typeface="+mn-cs"/>
              </a:rPr>
              <a:t>PM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6675" y="1363663"/>
            <a:ext cx="1381125" cy="5810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Call Appearance 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Call Appearance 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Call Appearance 3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732338" y="3962400"/>
            <a:ext cx="4332287" cy="6159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C00CC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marL="5715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1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Call Log </a:t>
            </a:r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– Access history of dialed/received calls – use navigation keys</a:t>
            </a:r>
          </a:p>
          <a:p>
            <a:pPr marL="57150"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1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End Call </a:t>
            </a:r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– Terminate call in progress. Cancel operation when idle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735513" y="1419225"/>
            <a:ext cx="1687512" cy="3333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0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Message Waiting Indicator (</a:t>
            </a:r>
            <a:r>
              <a:rPr lang="en-US" sz="1100" b="1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MWI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)</a:t>
            </a:r>
          </a:p>
        </p:txBody>
      </p:sp>
      <p:sp>
        <p:nvSpPr>
          <p:cNvPr id="74" name="TextBox 73"/>
          <p:cNvSpPr txBox="1">
            <a:spLocks noChangeAspect="1"/>
          </p:cNvSpPr>
          <p:nvPr/>
        </p:nvSpPr>
        <p:spPr>
          <a:xfrm>
            <a:off x="2217738" y="2516188"/>
            <a:ext cx="381000" cy="18415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prstClr val="black"/>
                </a:solidFill>
                <a:latin typeface="Calibri"/>
                <a:cs typeface="+mn-cs"/>
              </a:rPr>
              <a:t>Menu</a:t>
            </a:r>
          </a:p>
        </p:txBody>
      </p:sp>
      <p:sp>
        <p:nvSpPr>
          <p:cNvPr id="75" name="TextBox 74"/>
          <p:cNvSpPr txBox="1">
            <a:spLocks noChangeAspect="1"/>
          </p:cNvSpPr>
          <p:nvPr/>
        </p:nvSpPr>
        <p:spPr>
          <a:xfrm>
            <a:off x="2598738" y="2516188"/>
            <a:ext cx="381000" cy="18415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prstClr val="black"/>
                </a:solidFill>
                <a:latin typeface="Calibri"/>
                <a:cs typeface="+mn-cs"/>
              </a:rPr>
              <a:t>DND</a:t>
            </a:r>
          </a:p>
        </p:txBody>
      </p:sp>
      <p:sp>
        <p:nvSpPr>
          <p:cNvPr id="76" name="TextBox 75"/>
          <p:cNvSpPr txBox="1">
            <a:spLocks noChangeAspect="1"/>
          </p:cNvSpPr>
          <p:nvPr/>
        </p:nvSpPr>
        <p:spPr>
          <a:xfrm>
            <a:off x="2979738" y="2516188"/>
            <a:ext cx="454025" cy="18415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prstClr val="black"/>
                </a:solidFill>
                <a:latin typeface="Calibri"/>
                <a:cs typeface="+mn-cs"/>
              </a:rPr>
              <a:t>Pickup</a:t>
            </a:r>
          </a:p>
        </p:txBody>
      </p:sp>
      <p:sp>
        <p:nvSpPr>
          <p:cNvPr id="77" name="TextBox 76"/>
          <p:cNvSpPr txBox="1">
            <a:spLocks noChangeAspect="1"/>
          </p:cNvSpPr>
          <p:nvPr/>
        </p:nvSpPr>
        <p:spPr>
          <a:xfrm>
            <a:off x="3433763" y="2514600"/>
            <a:ext cx="376237" cy="184150"/>
          </a:xfrm>
          <a:prstGeom prst="rect">
            <a:avLst/>
          </a:prstGeom>
          <a:noFill/>
          <a:ln w="9525">
            <a:solidFill>
              <a:schemeClr val="tx1">
                <a:lumMod val="50000"/>
                <a:lumOff val="50000"/>
              </a:schemeClr>
            </a:solidFill>
          </a:ln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" b="1" dirty="0">
                <a:solidFill>
                  <a:prstClr val="black"/>
                </a:solidFill>
                <a:latin typeface="Calibri"/>
                <a:cs typeface="+mn-cs"/>
              </a:rPr>
              <a:t>   </a:t>
            </a:r>
            <a:r>
              <a:rPr lang="en-US" sz="600" b="1" dirty="0" err="1">
                <a:solidFill>
                  <a:prstClr val="black"/>
                </a:solidFill>
                <a:latin typeface="Calibri"/>
                <a:cs typeface="+mn-cs"/>
              </a:rPr>
              <a:t>Dir</a:t>
            </a:r>
            <a:endParaRPr lang="en-US" sz="600" b="1" dirty="0">
              <a:solidFill>
                <a:prstClr val="black"/>
              </a:solidFill>
              <a:latin typeface="Calibri"/>
              <a:cs typeface="+mn-cs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3497263" y="5791200"/>
            <a:ext cx="1154112" cy="990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99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Menu Navigation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- Left / Right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- Up / Down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prstClr val="black">
                    <a:lumMod val="75000"/>
                    <a:lumOff val="25000"/>
                  </a:prstClr>
                </a:solidFill>
              </a:rPr>
              <a:t>- OK (Select)</a:t>
            </a:r>
          </a:p>
        </p:txBody>
      </p:sp>
      <p:cxnSp>
        <p:nvCxnSpPr>
          <p:cNvPr id="63" name="Straight Connector 62"/>
          <p:cNvCxnSpPr/>
          <p:nvPr/>
        </p:nvCxnSpPr>
        <p:spPr>
          <a:xfrm>
            <a:off x="1676400" y="2133600"/>
            <a:ext cx="76200" cy="0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1676400" y="1974850"/>
            <a:ext cx="80963" cy="0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78" name="Rounded Rectangle 77"/>
          <p:cNvSpPr/>
          <p:nvPr/>
        </p:nvSpPr>
        <p:spPr>
          <a:xfrm>
            <a:off x="87313" y="2008188"/>
            <a:ext cx="1360487" cy="19208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Custom 1</a:t>
            </a:r>
          </a:p>
        </p:txBody>
      </p:sp>
      <p:cxnSp>
        <p:nvCxnSpPr>
          <p:cNvPr id="79" name="Straight Connector 78"/>
          <p:cNvCxnSpPr/>
          <p:nvPr/>
        </p:nvCxnSpPr>
        <p:spPr>
          <a:xfrm flipH="1" flipV="1">
            <a:off x="1296988" y="2200275"/>
            <a:ext cx="227012" cy="315913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cxnSp>
        <p:nvCxnSpPr>
          <p:cNvPr id="80" name="Straight Connector 79"/>
          <p:cNvCxnSpPr/>
          <p:nvPr/>
        </p:nvCxnSpPr>
        <p:spPr>
          <a:xfrm>
            <a:off x="1524000" y="2511425"/>
            <a:ext cx="233363" cy="3175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81" name="Rounded Rectangle 80"/>
          <p:cNvSpPr/>
          <p:nvPr/>
        </p:nvSpPr>
        <p:spPr>
          <a:xfrm>
            <a:off x="4732338" y="2262188"/>
            <a:ext cx="1687512" cy="1936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Custom 4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4732338" y="2516188"/>
            <a:ext cx="1687512" cy="1936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Custom 5</a:t>
            </a:r>
          </a:p>
        </p:txBody>
      </p:sp>
      <p:graphicFrame>
        <p:nvGraphicFramePr>
          <p:cNvPr id="53" name="Table 52"/>
          <p:cNvGraphicFramePr>
            <a:graphicFrameLocks noGrp="1"/>
          </p:cNvGraphicFramePr>
          <p:nvPr/>
        </p:nvGraphicFramePr>
        <p:xfrm>
          <a:off x="6477000" y="1557338"/>
          <a:ext cx="2590800" cy="1643087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066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5064">
                <a:tc>
                  <a:txBody>
                    <a:bodyPr/>
                    <a:lstStyle/>
                    <a:p>
                      <a:r>
                        <a:rPr lang="en-US" sz="1400" dirty="0"/>
                        <a:t>Login Name</a:t>
                      </a:r>
                    </a:p>
                    <a:p>
                      <a:r>
                        <a:rPr lang="en-US" sz="1000" dirty="0"/>
                        <a:t>(case sensitive)</a:t>
                      </a: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54">
                <a:tc>
                  <a:txBody>
                    <a:bodyPr/>
                    <a:lstStyle/>
                    <a:p>
                      <a:r>
                        <a:rPr lang="en-US" sz="1400" dirty="0"/>
                        <a:t>Password</a:t>
                      </a: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139">
                <a:tc>
                  <a:txBody>
                    <a:bodyPr/>
                    <a:lstStyle/>
                    <a:p>
                      <a:r>
                        <a:rPr lang="en-US" sz="1400" dirty="0"/>
                        <a:t>MX</a:t>
                      </a:r>
                      <a:r>
                        <a:rPr lang="en-US" sz="1400" baseline="0" dirty="0"/>
                        <a:t> URL</a:t>
                      </a:r>
                      <a:endParaRPr lang="en-US" sz="1400" dirty="0"/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05">
                <a:tc>
                  <a:txBody>
                    <a:bodyPr/>
                    <a:lstStyle/>
                    <a:p>
                      <a:r>
                        <a:rPr lang="en-US" sz="1400" dirty="0"/>
                        <a:t>Assigned</a:t>
                      </a:r>
                      <a:r>
                        <a:rPr lang="en-US" sz="1400" baseline="0" dirty="0"/>
                        <a:t> Phone ID</a:t>
                      </a:r>
                      <a:endParaRPr lang="en-US" sz="1400" dirty="0"/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4" name="Rounded Rectangle 53"/>
          <p:cNvSpPr/>
          <p:nvPr/>
        </p:nvSpPr>
        <p:spPr>
          <a:xfrm>
            <a:off x="6477000" y="1241425"/>
            <a:ext cx="2590800" cy="2952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MXIE Login Credentials</a:t>
            </a:r>
          </a:p>
        </p:txBody>
      </p:sp>
      <p:graphicFrame>
        <p:nvGraphicFramePr>
          <p:cNvPr id="55" name="Table 54"/>
          <p:cNvGraphicFramePr>
            <a:graphicFrameLocks noGrp="1"/>
          </p:cNvGraphicFramePr>
          <p:nvPr/>
        </p:nvGraphicFramePr>
        <p:xfrm>
          <a:off x="6477000" y="557213"/>
          <a:ext cx="2590800" cy="633412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6706">
                <a:tc>
                  <a:txBody>
                    <a:bodyPr/>
                    <a:lstStyle/>
                    <a:p>
                      <a:r>
                        <a:rPr lang="en-US" sz="1400" dirty="0"/>
                        <a:t>Extension</a:t>
                      </a:r>
                      <a:endParaRPr lang="en-US" sz="1000" dirty="0"/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706">
                <a:tc>
                  <a:txBody>
                    <a:bodyPr/>
                    <a:lstStyle/>
                    <a:p>
                      <a:r>
                        <a:rPr lang="en-US" sz="1400" dirty="0"/>
                        <a:t>DID</a:t>
                      </a: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6" name="Rounded Rectangle 55"/>
          <p:cNvSpPr/>
          <p:nvPr/>
        </p:nvSpPr>
        <p:spPr>
          <a:xfrm>
            <a:off x="6477000" y="241300"/>
            <a:ext cx="2590800" cy="296863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Name:                                     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467475" y="3241675"/>
            <a:ext cx="2600325" cy="2952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Support Contact</a:t>
            </a:r>
          </a:p>
        </p:txBody>
      </p:sp>
      <p:graphicFrame>
        <p:nvGraphicFramePr>
          <p:cNvPr id="59" name="Table 58"/>
          <p:cNvGraphicFramePr>
            <a:graphicFrameLocks noGrp="1"/>
          </p:cNvGraphicFramePr>
          <p:nvPr/>
        </p:nvGraphicFramePr>
        <p:xfrm>
          <a:off x="6467475" y="3543300"/>
          <a:ext cx="2600325" cy="34290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260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73" marB="457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5" name="Straight Connector 64"/>
          <p:cNvCxnSpPr/>
          <p:nvPr/>
        </p:nvCxnSpPr>
        <p:spPr>
          <a:xfrm>
            <a:off x="1447800" y="1690688"/>
            <a:ext cx="228600" cy="1587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cxnSp>
      <p:sp>
        <p:nvSpPr>
          <p:cNvPr id="67" name="Rectangle 66"/>
          <p:cNvSpPr/>
          <p:nvPr/>
        </p:nvSpPr>
        <p:spPr>
          <a:xfrm>
            <a:off x="432508" y="390011"/>
            <a:ext cx="1004044" cy="369332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ZIP 36G</a:t>
            </a:r>
          </a:p>
        </p:txBody>
      </p:sp>
      <p:grpSp>
        <p:nvGrpSpPr>
          <p:cNvPr id="5205" name="Group 91"/>
          <p:cNvGrpSpPr>
            <a:grpSpLocks/>
          </p:cNvGrpSpPr>
          <p:nvPr/>
        </p:nvGrpSpPr>
        <p:grpSpPr bwMode="auto">
          <a:xfrm>
            <a:off x="4313238" y="2505075"/>
            <a:ext cx="404812" cy="107950"/>
            <a:chOff x="4222733" y="2286000"/>
            <a:chExt cx="530242" cy="295959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4536719" y="2581959"/>
              <a:ext cx="216256" cy="0"/>
            </a:xfrm>
            <a:prstGeom prst="line">
              <a:avLst/>
            </a:prstGeom>
            <a:ln w="190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>
              <a:off x="4536719" y="2286000"/>
              <a:ext cx="0" cy="295959"/>
            </a:xfrm>
            <a:prstGeom prst="line">
              <a:avLst/>
            </a:prstGeom>
            <a:ln w="190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4222733" y="2286000"/>
              <a:ext cx="313986" cy="0"/>
            </a:xfrm>
            <a:prstGeom prst="line">
              <a:avLst/>
            </a:prstGeom>
            <a:ln w="190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06" name="Group 91"/>
          <p:cNvGrpSpPr>
            <a:grpSpLocks/>
          </p:cNvGrpSpPr>
          <p:nvPr/>
        </p:nvGrpSpPr>
        <p:grpSpPr bwMode="auto">
          <a:xfrm>
            <a:off x="4314825" y="2327275"/>
            <a:ext cx="403225" cy="44450"/>
            <a:chOff x="4222733" y="2286000"/>
            <a:chExt cx="530242" cy="295959"/>
          </a:xfrm>
        </p:grpSpPr>
        <p:cxnSp>
          <p:nvCxnSpPr>
            <p:cNvPr id="89" name="Straight Connector 88"/>
            <p:cNvCxnSpPr/>
            <p:nvPr/>
          </p:nvCxnSpPr>
          <p:spPr>
            <a:xfrm>
              <a:off x="4535868" y="2581959"/>
              <a:ext cx="217107" cy="0"/>
            </a:xfrm>
            <a:prstGeom prst="line">
              <a:avLst/>
            </a:prstGeom>
            <a:ln w="190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>
              <a:off x="4535868" y="2286000"/>
              <a:ext cx="0" cy="295959"/>
            </a:xfrm>
            <a:prstGeom prst="line">
              <a:avLst/>
            </a:prstGeom>
            <a:ln w="190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Straight Connector 90"/>
            <p:cNvCxnSpPr/>
            <p:nvPr/>
          </p:nvCxnSpPr>
          <p:spPr>
            <a:xfrm>
              <a:off x="4222733" y="2286000"/>
              <a:ext cx="313135" cy="0"/>
            </a:xfrm>
            <a:prstGeom prst="line">
              <a:avLst/>
            </a:prstGeom>
            <a:ln w="190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07" name="Group 91"/>
          <p:cNvGrpSpPr>
            <a:grpSpLocks/>
          </p:cNvGrpSpPr>
          <p:nvPr/>
        </p:nvGrpSpPr>
        <p:grpSpPr bwMode="auto">
          <a:xfrm flipV="1">
            <a:off x="4330700" y="2090738"/>
            <a:ext cx="404813" cy="44450"/>
            <a:chOff x="4222733" y="2286000"/>
            <a:chExt cx="530242" cy="295959"/>
          </a:xfrm>
        </p:grpSpPr>
        <p:cxnSp>
          <p:nvCxnSpPr>
            <p:cNvPr id="93" name="Straight Connector 92"/>
            <p:cNvCxnSpPr/>
            <p:nvPr/>
          </p:nvCxnSpPr>
          <p:spPr>
            <a:xfrm>
              <a:off x="4536720" y="2581959"/>
              <a:ext cx="216255" cy="0"/>
            </a:xfrm>
            <a:prstGeom prst="line">
              <a:avLst/>
            </a:prstGeom>
            <a:ln w="190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4536720" y="2286000"/>
              <a:ext cx="0" cy="295959"/>
            </a:xfrm>
            <a:prstGeom prst="line">
              <a:avLst/>
            </a:prstGeom>
            <a:ln w="190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4222733" y="2286000"/>
              <a:ext cx="313987" cy="0"/>
            </a:xfrm>
            <a:prstGeom prst="line">
              <a:avLst/>
            </a:prstGeom>
            <a:ln w="190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08" name="Group 95"/>
          <p:cNvGrpSpPr>
            <a:grpSpLocks/>
          </p:cNvGrpSpPr>
          <p:nvPr/>
        </p:nvGrpSpPr>
        <p:grpSpPr bwMode="auto">
          <a:xfrm flipV="1">
            <a:off x="4332288" y="1900238"/>
            <a:ext cx="428625" cy="66675"/>
            <a:chOff x="4222733" y="2286000"/>
            <a:chExt cx="530242" cy="295959"/>
          </a:xfrm>
        </p:grpSpPr>
        <p:cxnSp>
          <p:nvCxnSpPr>
            <p:cNvPr id="97" name="Straight Connector 96"/>
            <p:cNvCxnSpPr/>
            <p:nvPr/>
          </p:nvCxnSpPr>
          <p:spPr>
            <a:xfrm>
              <a:off x="4536950" y="2581959"/>
              <a:ext cx="216025" cy="0"/>
            </a:xfrm>
            <a:prstGeom prst="line">
              <a:avLst/>
            </a:prstGeom>
            <a:ln w="190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/>
            <p:cNvCxnSpPr/>
            <p:nvPr/>
          </p:nvCxnSpPr>
          <p:spPr>
            <a:xfrm>
              <a:off x="4536950" y="2286000"/>
              <a:ext cx="0" cy="295959"/>
            </a:xfrm>
            <a:prstGeom prst="line">
              <a:avLst/>
            </a:prstGeom>
            <a:ln w="190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/>
            <p:cNvCxnSpPr/>
            <p:nvPr/>
          </p:nvCxnSpPr>
          <p:spPr>
            <a:xfrm>
              <a:off x="4222733" y="2286000"/>
              <a:ext cx="314217" cy="0"/>
            </a:xfrm>
            <a:prstGeom prst="line">
              <a:avLst/>
            </a:prstGeom>
            <a:ln w="190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0" name="Rounded Rectangle 69"/>
          <p:cNvSpPr/>
          <p:nvPr/>
        </p:nvSpPr>
        <p:spPr>
          <a:xfrm>
            <a:off x="192088" y="228600"/>
            <a:ext cx="1484312" cy="1044575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pic>
        <p:nvPicPr>
          <p:cNvPr id="71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530225"/>
            <a:ext cx="13890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1600"/>
            <a:ext cx="4572000" cy="438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3497263" y="4114800"/>
            <a:ext cx="769937" cy="1330325"/>
          </a:xfrm>
          <a:prstGeom prst="roundRect">
            <a:avLst/>
          </a:prstGeom>
          <a:noFill/>
          <a:ln w="19050">
            <a:solidFill>
              <a:srgbClr val="00FF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rgbClr val="00B050"/>
                </a:solidFill>
                <a:prstDash val="sysDot"/>
              </a:ln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2035175" y="3328988"/>
            <a:ext cx="306388" cy="658812"/>
          </a:xfrm>
          <a:prstGeom prst="roundRect">
            <a:avLst/>
          </a:prstGeom>
          <a:noFill/>
          <a:ln w="19050">
            <a:solidFill>
              <a:srgbClr val="0099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rgbClr val="00B050"/>
                </a:solidFill>
                <a:prstDash val="sysDot"/>
              </a:ln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2497138" y="3359150"/>
            <a:ext cx="944562" cy="612775"/>
          </a:xfrm>
          <a:prstGeom prst="roundRect">
            <a:avLst/>
          </a:prstGeom>
          <a:noFill/>
          <a:ln w="19050">
            <a:solidFill>
              <a:srgbClr val="FF99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rgbClr val="00B050"/>
                </a:solidFill>
                <a:prstDash val="sysDot"/>
              </a:ln>
            </a:endParaRPr>
          </a:p>
        </p:txBody>
      </p:sp>
      <p:cxnSp>
        <p:nvCxnSpPr>
          <p:cNvPr id="10" name="Straight Connector 9"/>
          <p:cNvCxnSpPr/>
          <p:nvPr/>
        </p:nvCxnSpPr>
        <p:spPr>
          <a:xfrm>
            <a:off x="3389313" y="4121150"/>
            <a:ext cx="0" cy="1441450"/>
          </a:xfrm>
          <a:prstGeom prst="line">
            <a:avLst/>
          </a:prstGeom>
          <a:ln w="15875">
            <a:solidFill>
              <a:srgbClr val="FF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ounded Rectangle 10"/>
          <p:cNvSpPr/>
          <p:nvPr/>
        </p:nvSpPr>
        <p:spPr>
          <a:xfrm>
            <a:off x="3497263" y="5791200"/>
            <a:ext cx="1154112" cy="990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99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Menu Navigation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Left / Right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Up / Down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 OK (Select)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1828800" y="3687763"/>
            <a:ext cx="0" cy="2103437"/>
          </a:xfrm>
          <a:prstGeom prst="line">
            <a:avLst/>
          </a:prstGeom>
          <a:ln w="15875">
            <a:solidFill>
              <a:srgbClr val="0099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ounded Rectangle 12"/>
          <p:cNvSpPr/>
          <p:nvPr/>
        </p:nvSpPr>
        <p:spPr>
          <a:xfrm>
            <a:off x="192088" y="5791200"/>
            <a:ext cx="2209800" cy="990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99FF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Volume Up / Down used for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Ring volume when idle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Handset volume when on call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Speakerphone volume when on call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3581400" y="3359150"/>
            <a:ext cx="401638" cy="679450"/>
          </a:xfrm>
          <a:prstGeom prst="roundRect">
            <a:avLst/>
          </a:prstGeom>
          <a:noFill/>
          <a:ln w="19050">
            <a:solidFill>
              <a:srgbClr val="CC00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rgbClr val="00B050"/>
                </a:solidFill>
                <a:prstDash val="sysDot"/>
              </a:ln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1752600" y="2849563"/>
            <a:ext cx="1952625" cy="355600"/>
          </a:xfrm>
          <a:prstGeom prst="roundRect">
            <a:avLst/>
          </a:prstGeom>
          <a:noFill/>
          <a:ln w="19050">
            <a:solidFill>
              <a:srgbClr val="000099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rgbClr val="00B050"/>
                </a:solidFill>
                <a:prstDash val="sysDot"/>
              </a:ln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 flipV="1">
            <a:off x="3983038" y="3686175"/>
            <a:ext cx="479425" cy="3175"/>
          </a:xfrm>
          <a:prstGeom prst="line">
            <a:avLst/>
          </a:prstGeom>
          <a:ln w="15875">
            <a:solidFill>
              <a:srgbClr val="CC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2841625" y="5029200"/>
            <a:ext cx="444500" cy="381000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n>
                <a:solidFill>
                  <a:srgbClr val="00B050"/>
                </a:solidFill>
                <a:prstDash val="sysDot"/>
              </a:ln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2479675" y="5791200"/>
            <a:ext cx="962025" cy="9906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00000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Send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–Initiate a call once number is entered</a:t>
            </a:r>
          </a:p>
        </p:txBody>
      </p:sp>
      <p:cxnSp>
        <p:nvCxnSpPr>
          <p:cNvPr id="19" name="Straight Connector 18"/>
          <p:cNvCxnSpPr>
            <a:endCxn id="18" idx="0"/>
          </p:cNvCxnSpPr>
          <p:nvPr/>
        </p:nvCxnSpPr>
        <p:spPr>
          <a:xfrm>
            <a:off x="2960688" y="5410200"/>
            <a:ext cx="0" cy="381000"/>
          </a:xfrm>
          <a:prstGeom prst="line">
            <a:avLst/>
          </a:prstGeom>
          <a:ln w="15875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6477000" y="1557338"/>
          <a:ext cx="2590800" cy="1643087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06680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39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85064">
                <a:tc>
                  <a:txBody>
                    <a:bodyPr/>
                    <a:lstStyle/>
                    <a:p>
                      <a:r>
                        <a:rPr lang="en-US" sz="1400" dirty="0"/>
                        <a:t>Login Name</a:t>
                      </a:r>
                    </a:p>
                    <a:p>
                      <a:r>
                        <a:rPr lang="en-US" sz="1000" dirty="0"/>
                        <a:t>(case sensitive)</a:t>
                      </a: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04754">
                <a:tc>
                  <a:txBody>
                    <a:bodyPr/>
                    <a:lstStyle/>
                    <a:p>
                      <a:r>
                        <a:rPr lang="en-US" sz="1400" dirty="0"/>
                        <a:t>Password</a:t>
                      </a:r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5139">
                <a:tc>
                  <a:txBody>
                    <a:bodyPr/>
                    <a:lstStyle/>
                    <a:p>
                      <a:r>
                        <a:rPr lang="en-US" sz="1400" dirty="0"/>
                        <a:t>MX</a:t>
                      </a:r>
                      <a:r>
                        <a:rPr lang="en-US" sz="1400" baseline="0" dirty="0"/>
                        <a:t> URL</a:t>
                      </a:r>
                      <a:endParaRPr lang="en-US" sz="1400" dirty="0"/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8105">
                <a:tc>
                  <a:txBody>
                    <a:bodyPr/>
                    <a:lstStyle/>
                    <a:p>
                      <a:r>
                        <a:rPr lang="en-US" sz="1400" dirty="0"/>
                        <a:t>Assigned</a:t>
                      </a:r>
                      <a:r>
                        <a:rPr lang="en-US" sz="1400" baseline="0" dirty="0"/>
                        <a:t> Phone ID</a:t>
                      </a:r>
                      <a:endParaRPr lang="en-US" sz="1400" dirty="0"/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01" marB="45701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1" name="Rounded Rectangle 20"/>
          <p:cNvSpPr/>
          <p:nvPr/>
        </p:nvSpPr>
        <p:spPr>
          <a:xfrm>
            <a:off x="4735513" y="4670425"/>
            <a:ext cx="4332287" cy="2111375"/>
          </a:xfrm>
          <a:prstGeom prst="roundRect">
            <a:avLst>
              <a:gd name="adj" fmla="val 10513"/>
            </a:avLst>
          </a:prstGeom>
          <a:solidFill>
            <a:schemeClr val="bg1">
              <a:lumMod val="95000"/>
            </a:schemeClr>
          </a:solidFill>
          <a:ln w="19050"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Message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Access voicemail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Headset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Activate headset (if  headset  is connected)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Conference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Phone-based 3 Party conference – Press [Conference] while on call, enter number then press [Send], wait until call is answered then press [Conference]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Hold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Place call on hold / Retrieve call from hold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Mute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Mute speaker or handset microphone during active call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Transfer – Blind:  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[Transfer] [Ext Number] [Transfer]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Transfer – Supervised: 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[Transfer] [Ext Number] [Send], announce call, [Transfer]. To cancel transfer, press [X] then press flashing line key to retrieve original call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Redial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Access recently dialed numbers. Press twice to redial last number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05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Speaker</a:t>
            </a:r>
            <a:r>
              <a:rPr lang="en-US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– Activate  hands-free mode / Group listen when on handset</a:t>
            </a: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4313238" y="5100638"/>
            <a:ext cx="422275" cy="3175"/>
          </a:xfrm>
          <a:prstGeom prst="line">
            <a:avLst/>
          </a:prstGeom>
          <a:ln w="15875">
            <a:solidFill>
              <a:srgbClr val="00FF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1782763" y="241300"/>
            <a:ext cx="4622800" cy="97790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Soft Key Display – contextual – options will change depending on call state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Idle State: 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Menu</a:t>
            </a: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| Do Not Disturb | Pick Up | Directory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Dialing: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Send | 123 (entry mode) | Delete (last digit) | Cancel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- Connected Call: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Transfer | Hold | Park | Cancel</a:t>
            </a:r>
          </a:p>
        </p:txBody>
      </p:sp>
      <p:cxnSp>
        <p:nvCxnSpPr>
          <p:cNvPr id="24" name="Straight Connector 23"/>
          <p:cNvCxnSpPr>
            <a:endCxn id="15" idx="1"/>
          </p:cNvCxnSpPr>
          <p:nvPr/>
        </p:nvCxnSpPr>
        <p:spPr>
          <a:xfrm>
            <a:off x="1736725" y="1266825"/>
            <a:ext cx="15875" cy="1760538"/>
          </a:xfrm>
          <a:prstGeom prst="line">
            <a:avLst/>
          </a:prstGeom>
          <a:ln w="19050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4441825" y="1519238"/>
            <a:ext cx="319088" cy="0"/>
          </a:xfrm>
          <a:prstGeom prst="line">
            <a:avLst/>
          </a:prstGeom>
          <a:ln w="15875">
            <a:solidFill>
              <a:srgbClr val="FF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ounded Rectangle 25"/>
          <p:cNvSpPr/>
          <p:nvPr/>
        </p:nvSpPr>
        <p:spPr>
          <a:xfrm>
            <a:off x="6477000" y="1241425"/>
            <a:ext cx="2590800" cy="2952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MXIE Login Credentials</a:t>
            </a:r>
          </a:p>
        </p:txBody>
      </p:sp>
      <p:cxnSp>
        <p:nvCxnSpPr>
          <p:cNvPr id="27" name="Straight Connector 26"/>
          <p:cNvCxnSpPr/>
          <p:nvPr/>
        </p:nvCxnSpPr>
        <p:spPr>
          <a:xfrm flipV="1">
            <a:off x="4508500" y="1958975"/>
            <a:ext cx="287338" cy="0"/>
          </a:xfrm>
          <a:prstGeom prst="line">
            <a:avLst/>
          </a:prstGeom>
          <a:ln w="158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Rounded Rectangle 27"/>
          <p:cNvSpPr/>
          <p:nvPr/>
        </p:nvSpPr>
        <p:spPr>
          <a:xfrm>
            <a:off x="4752975" y="2481263"/>
            <a:ext cx="1670050" cy="20002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Custom 1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4752975" y="2720975"/>
            <a:ext cx="1670050" cy="1936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Custom 2</a:t>
            </a:r>
          </a:p>
        </p:txBody>
      </p:sp>
      <p:cxnSp>
        <p:nvCxnSpPr>
          <p:cNvPr id="34" name="Straight Connector 33"/>
          <p:cNvCxnSpPr/>
          <p:nvPr/>
        </p:nvCxnSpPr>
        <p:spPr>
          <a:xfrm>
            <a:off x="4524375" y="1770063"/>
            <a:ext cx="0" cy="377825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038600" y="2147888"/>
            <a:ext cx="498475" cy="6350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4038600" y="1770063"/>
            <a:ext cx="476250" cy="6350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1844675" y="3689350"/>
            <a:ext cx="228600" cy="0"/>
          </a:xfrm>
          <a:prstGeom prst="line">
            <a:avLst/>
          </a:prstGeom>
          <a:ln w="15875">
            <a:solidFill>
              <a:srgbClr val="0099FF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3286125" y="3987800"/>
            <a:ext cx="103188" cy="127000"/>
          </a:xfrm>
          <a:prstGeom prst="line">
            <a:avLst/>
          </a:prstGeom>
          <a:ln w="15875">
            <a:solidFill>
              <a:srgbClr val="FF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3389313" y="5572125"/>
            <a:ext cx="192087" cy="219075"/>
          </a:xfrm>
          <a:prstGeom prst="line">
            <a:avLst/>
          </a:prstGeom>
          <a:ln w="15875">
            <a:solidFill>
              <a:srgbClr val="FF99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3983038" y="3689350"/>
            <a:ext cx="0" cy="9525"/>
          </a:xfrm>
          <a:prstGeom prst="line">
            <a:avLst/>
          </a:prstGeom>
          <a:ln w="19050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2" name="Table 41"/>
          <p:cNvGraphicFramePr>
            <a:graphicFrameLocks noGrp="1"/>
          </p:cNvGraphicFramePr>
          <p:nvPr/>
        </p:nvGraphicFramePr>
        <p:xfrm>
          <a:off x="6477000" y="557213"/>
          <a:ext cx="2590800" cy="633412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1066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16706">
                <a:tc>
                  <a:txBody>
                    <a:bodyPr/>
                    <a:lstStyle/>
                    <a:p>
                      <a:r>
                        <a:rPr lang="en-US" sz="1400" dirty="0"/>
                        <a:t>Extension</a:t>
                      </a:r>
                      <a:endParaRPr lang="en-US" sz="1000" dirty="0"/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16706">
                <a:tc>
                  <a:txBody>
                    <a:bodyPr/>
                    <a:lstStyle/>
                    <a:p>
                      <a:r>
                        <a:rPr lang="en-US" sz="1400" dirty="0"/>
                        <a:t>DID</a:t>
                      </a:r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34" marB="4573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3" name="Rounded Rectangle 42"/>
          <p:cNvSpPr/>
          <p:nvPr/>
        </p:nvSpPr>
        <p:spPr>
          <a:xfrm>
            <a:off x="6477000" y="241300"/>
            <a:ext cx="2590800" cy="296863"/>
          </a:xfrm>
          <a:prstGeom prst="roundRect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Name:                                     </a:t>
            </a:r>
          </a:p>
        </p:txBody>
      </p:sp>
      <p:cxnSp>
        <p:nvCxnSpPr>
          <p:cNvPr id="44" name="Straight Connector 43"/>
          <p:cNvCxnSpPr/>
          <p:nvPr/>
        </p:nvCxnSpPr>
        <p:spPr>
          <a:xfrm>
            <a:off x="4462463" y="3689350"/>
            <a:ext cx="338137" cy="298450"/>
          </a:xfrm>
          <a:prstGeom prst="line">
            <a:avLst/>
          </a:prstGeom>
          <a:ln w="19050">
            <a:solidFill>
              <a:srgbClr val="CC00CC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6467475" y="3241675"/>
            <a:ext cx="2600325" cy="2952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dirty="0">
                <a:solidFill>
                  <a:schemeClr val="tx1"/>
                </a:solidFill>
              </a:rPr>
              <a:t>Support Contact</a:t>
            </a:r>
          </a:p>
        </p:txBody>
      </p:sp>
      <p:graphicFrame>
        <p:nvGraphicFramePr>
          <p:cNvPr id="46" name="Table 45"/>
          <p:cNvGraphicFramePr>
            <a:graphicFrameLocks noGrp="1"/>
          </p:cNvGraphicFramePr>
          <p:nvPr/>
        </p:nvGraphicFramePr>
        <p:xfrm>
          <a:off x="6467475" y="3543300"/>
          <a:ext cx="2600325" cy="342900"/>
        </p:xfrm>
        <a:graphic>
          <a:graphicData uri="http://schemas.openxmlformats.org/drawingml/2006/table">
            <a:tbl>
              <a:tblPr bandRow="1">
                <a:tableStyleId>{F5AB1C69-6EDB-4FF4-983F-18BD219EF322}</a:tableStyleId>
              </a:tblPr>
              <a:tblGrid>
                <a:gridCol w="26003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2900">
                <a:tc>
                  <a:txBody>
                    <a:bodyPr/>
                    <a:lstStyle/>
                    <a:p>
                      <a:endParaRPr lang="en-US" sz="1400" dirty="0"/>
                    </a:p>
                  </a:txBody>
                  <a:tcPr marT="45773" marB="45773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6213" name="TextBox 46"/>
          <p:cNvSpPr txBox="1">
            <a:spLocks noChangeArrowheads="1"/>
          </p:cNvSpPr>
          <p:nvPr/>
        </p:nvSpPr>
        <p:spPr bwMode="auto">
          <a:xfrm>
            <a:off x="2535238" y="1714500"/>
            <a:ext cx="741362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800"/>
              <a:t>12:00</a:t>
            </a:r>
            <a:r>
              <a:rPr lang="en-US" altLang="en-US" sz="600"/>
              <a:t> </a:t>
            </a:r>
            <a:r>
              <a:rPr lang="en-US" altLang="en-US" sz="800"/>
              <a:t>PM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4760913" y="1798638"/>
            <a:ext cx="1670050" cy="61118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Call Appearance 1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Call Appearance 2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Call Appearance 3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4735513" y="3956050"/>
            <a:ext cx="4332287" cy="615950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CC00CC"/>
            </a:solidFill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/>
          <a:lstStyle/>
          <a:p>
            <a:pPr marL="57150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Call Log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Access history of dialed/received calls – use navigation keys</a:t>
            </a:r>
          </a:p>
          <a:p>
            <a:pPr marL="57150" algn="just" fontAlgn="auto">
              <a:spcBef>
                <a:spcPts val="0"/>
              </a:spcBef>
              <a:spcAft>
                <a:spcPts val="600"/>
              </a:spcAft>
              <a:defRPr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End Call </a:t>
            </a:r>
            <a:r>
              <a:rPr lang="en-US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– Terminate call in progress. Cancel operation when idle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4724400" y="1419225"/>
            <a:ext cx="1670050" cy="3333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Message Waiting Indicator (MWI)</a:t>
            </a:r>
          </a:p>
        </p:txBody>
      </p:sp>
      <p:cxnSp>
        <p:nvCxnSpPr>
          <p:cNvPr id="67" name="Straight Connector 66"/>
          <p:cNvCxnSpPr/>
          <p:nvPr/>
        </p:nvCxnSpPr>
        <p:spPr>
          <a:xfrm flipV="1">
            <a:off x="1736725" y="1143000"/>
            <a:ext cx="92075" cy="123825"/>
          </a:xfrm>
          <a:prstGeom prst="line">
            <a:avLst/>
          </a:prstGeom>
          <a:ln w="15875">
            <a:solidFill>
              <a:srgbClr val="000099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Rectangle 72"/>
          <p:cNvSpPr/>
          <p:nvPr/>
        </p:nvSpPr>
        <p:spPr>
          <a:xfrm>
            <a:off x="316048" y="469371"/>
            <a:ext cx="1004044" cy="369332"/>
          </a:xfrm>
          <a:prstGeom prst="rect">
            <a:avLst/>
          </a:prstGeom>
          <a:gradFill>
            <a:gsLst>
              <a:gs pos="0">
                <a:schemeClr val="dk1">
                  <a:shade val="51000"/>
                  <a:satMod val="130000"/>
                  <a:alpha val="75000"/>
                </a:schemeClr>
              </a:gs>
              <a:gs pos="80000">
                <a:schemeClr val="dk1">
                  <a:shade val="93000"/>
                  <a:satMod val="130000"/>
                </a:schemeClr>
              </a:gs>
              <a:gs pos="100000">
                <a:schemeClr val="dk1">
                  <a:shade val="94000"/>
                  <a:satMod val="135000"/>
                </a:schemeClr>
              </a:gs>
            </a:gsLst>
          </a:gra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ZIP 37G</a:t>
            </a:r>
          </a:p>
        </p:txBody>
      </p:sp>
      <p:grpSp>
        <p:nvGrpSpPr>
          <p:cNvPr id="6220" name="Group 90"/>
          <p:cNvGrpSpPr>
            <a:grpSpLocks/>
          </p:cNvGrpSpPr>
          <p:nvPr/>
        </p:nvGrpSpPr>
        <p:grpSpPr bwMode="auto">
          <a:xfrm>
            <a:off x="4222750" y="2286000"/>
            <a:ext cx="530225" cy="295275"/>
            <a:chOff x="4222733" y="2286000"/>
            <a:chExt cx="530242" cy="295959"/>
          </a:xfrm>
        </p:grpSpPr>
        <p:cxnSp>
          <p:nvCxnSpPr>
            <p:cNvPr id="29" name="Straight Connector 28"/>
            <p:cNvCxnSpPr>
              <a:endCxn id="28" idx="1"/>
            </p:cNvCxnSpPr>
            <p:nvPr/>
          </p:nvCxnSpPr>
          <p:spPr>
            <a:xfrm>
              <a:off x="4537068" y="2581959"/>
              <a:ext cx="215907" cy="0"/>
            </a:xfrm>
            <a:prstGeom prst="line">
              <a:avLst/>
            </a:prstGeom>
            <a:ln w="190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>
              <a:off x="4537068" y="2286000"/>
              <a:ext cx="0" cy="295959"/>
            </a:xfrm>
            <a:prstGeom prst="line">
              <a:avLst/>
            </a:prstGeom>
            <a:ln w="190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>
              <a:off x="4222733" y="2286000"/>
              <a:ext cx="314335" cy="0"/>
            </a:xfrm>
            <a:prstGeom prst="line">
              <a:avLst/>
            </a:prstGeom>
            <a:ln w="190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221" name="Group 91"/>
          <p:cNvGrpSpPr>
            <a:grpSpLocks/>
          </p:cNvGrpSpPr>
          <p:nvPr/>
        </p:nvGrpSpPr>
        <p:grpSpPr bwMode="auto">
          <a:xfrm>
            <a:off x="3994150" y="2386013"/>
            <a:ext cx="741363" cy="463550"/>
            <a:chOff x="4222733" y="2286000"/>
            <a:chExt cx="530242" cy="295959"/>
          </a:xfrm>
        </p:grpSpPr>
        <p:cxnSp>
          <p:nvCxnSpPr>
            <p:cNvPr id="93" name="Straight Connector 92"/>
            <p:cNvCxnSpPr/>
            <p:nvPr/>
          </p:nvCxnSpPr>
          <p:spPr>
            <a:xfrm>
              <a:off x="4536109" y="2581959"/>
              <a:ext cx="216866" cy="0"/>
            </a:xfrm>
            <a:prstGeom prst="line">
              <a:avLst/>
            </a:prstGeom>
            <a:ln w="190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/>
            <p:cNvCxnSpPr/>
            <p:nvPr/>
          </p:nvCxnSpPr>
          <p:spPr>
            <a:xfrm>
              <a:off x="4536109" y="2286000"/>
              <a:ext cx="0" cy="295959"/>
            </a:xfrm>
            <a:prstGeom prst="line">
              <a:avLst/>
            </a:prstGeom>
            <a:ln w="190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>
              <a:off x="4222733" y="2286000"/>
              <a:ext cx="313376" cy="0"/>
            </a:xfrm>
            <a:prstGeom prst="line">
              <a:avLst/>
            </a:prstGeom>
            <a:ln w="190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222" name="TextBox 4"/>
          <p:cNvSpPr txBox="1">
            <a:spLocks noChangeArrowheads="1"/>
          </p:cNvSpPr>
          <p:nvPr/>
        </p:nvSpPr>
        <p:spPr bwMode="auto">
          <a:xfrm>
            <a:off x="3182938" y="2578100"/>
            <a:ext cx="593725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800"/>
              <a:t>Directory</a:t>
            </a:r>
            <a:endParaRPr lang="en-AU" altLang="en-US" sz="900"/>
          </a:p>
        </p:txBody>
      </p:sp>
      <p:sp>
        <p:nvSpPr>
          <p:cNvPr id="62" name="Rectangle 61"/>
          <p:cNvSpPr/>
          <p:nvPr/>
        </p:nvSpPr>
        <p:spPr>
          <a:xfrm>
            <a:off x="3243263" y="2581275"/>
            <a:ext cx="446087" cy="19526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6224" name="TextBox 62"/>
          <p:cNvSpPr txBox="1">
            <a:spLocks noChangeArrowheads="1"/>
          </p:cNvSpPr>
          <p:nvPr/>
        </p:nvSpPr>
        <p:spPr bwMode="auto">
          <a:xfrm>
            <a:off x="2754313" y="2578100"/>
            <a:ext cx="463550" cy="21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800"/>
              <a:t>Pickup</a:t>
            </a:r>
            <a:endParaRPr lang="en-AU" altLang="en-US" sz="900"/>
          </a:p>
        </p:txBody>
      </p:sp>
      <p:sp>
        <p:nvSpPr>
          <p:cNvPr id="64" name="Rectangle 63"/>
          <p:cNvSpPr/>
          <p:nvPr/>
        </p:nvSpPr>
        <p:spPr>
          <a:xfrm>
            <a:off x="2781300" y="2581275"/>
            <a:ext cx="444500" cy="195263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6226" name="TextBox 64"/>
          <p:cNvSpPr txBox="1">
            <a:spLocks noChangeArrowheads="1"/>
          </p:cNvSpPr>
          <p:nvPr/>
        </p:nvSpPr>
        <p:spPr bwMode="auto">
          <a:xfrm>
            <a:off x="2335213" y="2576513"/>
            <a:ext cx="420687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800"/>
              <a:t>DND</a:t>
            </a:r>
            <a:endParaRPr lang="en-AU" altLang="en-US" sz="900"/>
          </a:p>
        </p:txBody>
      </p:sp>
      <p:sp>
        <p:nvSpPr>
          <p:cNvPr id="66" name="Rectangle 65"/>
          <p:cNvSpPr/>
          <p:nvPr/>
        </p:nvSpPr>
        <p:spPr>
          <a:xfrm>
            <a:off x="2309813" y="2579688"/>
            <a:ext cx="446087" cy="19526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sp>
        <p:nvSpPr>
          <p:cNvPr id="6228" name="TextBox 67"/>
          <p:cNvSpPr txBox="1">
            <a:spLocks noChangeArrowheads="1"/>
          </p:cNvSpPr>
          <p:nvPr/>
        </p:nvSpPr>
        <p:spPr bwMode="auto">
          <a:xfrm>
            <a:off x="1824038" y="2576513"/>
            <a:ext cx="454025" cy="21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AU" altLang="en-US" sz="800"/>
              <a:t>Menu</a:t>
            </a:r>
            <a:endParaRPr lang="en-AU" altLang="en-US" sz="900"/>
          </a:p>
        </p:txBody>
      </p:sp>
      <p:sp>
        <p:nvSpPr>
          <p:cNvPr id="69" name="Rectangle 68"/>
          <p:cNvSpPr/>
          <p:nvPr/>
        </p:nvSpPr>
        <p:spPr>
          <a:xfrm>
            <a:off x="1833563" y="2579688"/>
            <a:ext cx="444500" cy="195262"/>
          </a:xfrm>
          <a:prstGeom prst="rect">
            <a:avLst/>
          </a:prstGeom>
          <a:noFill/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AU"/>
          </a:p>
        </p:txBody>
      </p:sp>
      <p:pic>
        <p:nvPicPr>
          <p:cNvPr id="6230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66" t="13039" r="5019" b="18909"/>
          <a:stretch>
            <a:fillRect/>
          </a:stretch>
        </p:blipFill>
        <p:spPr bwMode="auto">
          <a:xfrm>
            <a:off x="1752600" y="1470025"/>
            <a:ext cx="892175" cy="21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31" name="Group 90"/>
          <p:cNvGrpSpPr>
            <a:grpSpLocks/>
          </p:cNvGrpSpPr>
          <p:nvPr/>
        </p:nvGrpSpPr>
        <p:grpSpPr bwMode="auto">
          <a:xfrm>
            <a:off x="4230688" y="2576513"/>
            <a:ext cx="277812" cy="482600"/>
            <a:chOff x="4222733" y="2286000"/>
            <a:chExt cx="530242" cy="295959"/>
          </a:xfrm>
        </p:grpSpPr>
        <p:cxnSp>
          <p:nvCxnSpPr>
            <p:cNvPr id="65" name="Straight Connector 64"/>
            <p:cNvCxnSpPr/>
            <p:nvPr/>
          </p:nvCxnSpPr>
          <p:spPr>
            <a:xfrm>
              <a:off x="4537849" y="2581959"/>
              <a:ext cx="215126" cy="0"/>
            </a:xfrm>
            <a:prstGeom prst="line">
              <a:avLst/>
            </a:prstGeom>
            <a:ln w="190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>
              <a:off x="4537849" y="2286000"/>
              <a:ext cx="0" cy="295959"/>
            </a:xfrm>
            <a:prstGeom prst="line">
              <a:avLst/>
            </a:prstGeom>
            <a:ln w="190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>
              <a:off x="4222733" y="2286000"/>
              <a:ext cx="315116" cy="0"/>
            </a:xfrm>
            <a:prstGeom prst="line">
              <a:avLst/>
            </a:prstGeom>
            <a:ln w="19050">
              <a:solidFill>
                <a:srgbClr val="00B05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72" name="Straight Connector 71"/>
          <p:cNvCxnSpPr/>
          <p:nvPr/>
        </p:nvCxnSpPr>
        <p:spPr>
          <a:xfrm flipV="1">
            <a:off x="4487863" y="3059113"/>
            <a:ext cx="287337" cy="0"/>
          </a:xfrm>
          <a:prstGeom prst="line">
            <a:avLst/>
          </a:prstGeom>
          <a:ln w="15875">
            <a:solidFill>
              <a:srgbClr val="00B05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ed Rectangle 31"/>
          <p:cNvSpPr/>
          <p:nvPr/>
        </p:nvSpPr>
        <p:spPr>
          <a:xfrm>
            <a:off x="4752975" y="2962275"/>
            <a:ext cx="1670050" cy="193675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1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Custom 3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152400" y="242888"/>
            <a:ext cx="1484312" cy="1044575"/>
          </a:xfrm>
          <a:prstGeom prst="roundRect">
            <a:avLst/>
          </a:prstGeom>
          <a:solidFill>
            <a:srgbClr val="00B050"/>
          </a:solid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b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200" dirty="0"/>
          </a:p>
        </p:txBody>
      </p:sp>
      <p:pic>
        <p:nvPicPr>
          <p:cNvPr id="75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0" y="552450"/>
            <a:ext cx="1389062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107&quot;&gt;&lt;property id=&quot;20148&quot; value=&quot;5&quot;/&gt;&lt;property id=&quot;20300&quot; value=&quot;Slide 3&quot;/&gt;&lt;property id=&quot;20307&quot; value=&quot;257&quot;/&gt;&lt;/object&gt;&lt;object type=&quot;3&quot; unique_id=&quot;10108&quot;&gt;&lt;property id=&quot;20148&quot; value=&quot;5&quot;/&gt;&lt;property id=&quot;20300&quot; value=&quot;Slide 2&quot;/&gt;&lt;property id=&quot;20307&quot; value=&quot;258&quot;/&gt;&lt;/object&gt;&lt;object type=&quot;3&quot; unique_id=&quot;10212&quot;&gt;&lt;property id=&quot;20148&quot; value=&quot;5&quot;/&gt;&lt;property id=&quot;20300&quot; value=&quot;Slide 4&quot;/&gt;&lt;property id=&quot;20307&quot; value=&quot;260&quot;/&gt;&lt;/object&gt;&lt;object type=&quot;3&quot; unique_id=&quot;59236&quot;&gt;&lt;property id=&quot;20148&quot; value=&quot;5&quot;/&gt;&lt;property id=&quot;20300&quot; value=&quot;Slide 1&quot;/&gt;&lt;property id=&quot;20307&quot; value=&quot;261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ZIP3QRGDDEC13V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</TotalTime>
  <Words>1013</Words>
  <Application>Microsoft Office PowerPoint</Application>
  <PresentationFormat>On-screen Show (4:3)</PresentationFormat>
  <Paragraphs>150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ZIP3QRGDDEC13V01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Dennis Moran</dc:creator>
  <cp:lastModifiedBy>Steve Pearson</cp:lastModifiedBy>
  <cp:revision>9</cp:revision>
  <cp:lastPrinted>2013-12-19T12:15:50Z</cp:lastPrinted>
  <dcterms:created xsi:type="dcterms:W3CDTF">2013-12-20T19:45:06Z</dcterms:created>
  <dcterms:modified xsi:type="dcterms:W3CDTF">2016-09-07T12:48:25Z</dcterms:modified>
</cp:coreProperties>
</file>